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303C18"/>
    <a:srgbClr val="006600"/>
    <a:srgbClr val="141782"/>
    <a:srgbClr val="FF0000"/>
    <a:srgbClr val="0066CC"/>
    <a:srgbClr val="E39407"/>
    <a:srgbClr val="FFFF00"/>
    <a:srgbClr val="FF6600"/>
    <a:srgbClr val="6B02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BFDEF-4CE2-4738-9020-A0AF4ADFE3F3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E43FB-7B43-40CF-AC17-A53A3F75E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58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E43FB-7B43-40CF-AC17-A53A3F75E32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622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6000"/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63" y="0"/>
            <a:ext cx="3059832" cy="6840000"/>
          </a:xfrm>
          <a:prstGeom prst="rect">
            <a:avLst/>
          </a:prstGeom>
          <a:noFill/>
          <a:ln w="50800" cmpd="thickThin">
            <a:solidFill>
              <a:srgbClr val="0066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096344" y="0"/>
            <a:ext cx="3059832" cy="6840000"/>
          </a:xfrm>
          <a:prstGeom prst="rect">
            <a:avLst/>
          </a:prstGeom>
          <a:noFill/>
          <a:ln w="50800" cmpd="thickThin">
            <a:solidFill>
              <a:srgbClr val="0066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186544" y="0"/>
            <a:ext cx="2994198" cy="6840000"/>
          </a:xfrm>
          <a:prstGeom prst="rect">
            <a:avLst/>
          </a:prstGeom>
          <a:noFill/>
          <a:ln w="50800" cmpd="thickThin">
            <a:solidFill>
              <a:srgbClr val="0066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156176" y="2767280"/>
            <a:ext cx="3024565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Советы по энергосбережению</a:t>
            </a:r>
            <a:endParaRPr lang="ru-RU" sz="24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Comic Sans MS" pitchFamily="66" charset="0"/>
            </a:endParaRPr>
          </a:p>
          <a:p>
            <a:pPr algn="ctr">
              <a:defRPr/>
            </a:pPr>
            <a:endParaRPr lang="ru-RU" sz="2400" b="1" i="1" dirty="0">
              <a:ln w="31550" cmpd="sng">
                <a:solidFill>
                  <a:srgbClr val="C00000"/>
                </a:solidFill>
                <a:prstDash val="solid"/>
              </a:ln>
              <a:solidFill>
                <a:srgbClr val="1417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1897019"/>
            <a:ext cx="302720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303C18"/>
                </a:solidFill>
                <a:latin typeface="Comic Sans MS" pitchFamily="66" charset="0"/>
              </a:rPr>
              <a:t>Энергосбережение </a:t>
            </a:r>
            <a:r>
              <a:rPr lang="ru-RU" sz="1600" b="1" i="1" dirty="0">
                <a:solidFill>
                  <a:srgbClr val="303C18"/>
                </a:solidFill>
                <a:latin typeface="Comic Sans MS" pitchFamily="66" charset="0"/>
              </a:rPr>
              <a:t>– это использование энергии, находящейся в нашем распоряжении, настолько эффективно и безопасно по отношению к окружающей среде, насколько это возможно.</a:t>
            </a:r>
            <a:endParaRPr lang="ru-RU" sz="1600" b="1" i="1" dirty="0" smtClean="0">
              <a:solidFill>
                <a:srgbClr val="303C18"/>
              </a:solidFill>
              <a:latin typeface="Comic Sans MS" pitchFamily="66" charset="0"/>
            </a:endParaRPr>
          </a:p>
          <a:p>
            <a:pPr algn="ctr"/>
            <a:endParaRPr lang="ru-RU" sz="2400" i="1" dirty="0" smtClean="0">
              <a:solidFill>
                <a:srgbClr val="303C18"/>
              </a:solidFill>
              <a:latin typeface="Comic Sans MS" pitchFamily="66" charset="0"/>
            </a:endParaRPr>
          </a:p>
          <a:p>
            <a:endParaRPr lang="ru-RU" sz="2000" i="1" dirty="0">
              <a:latin typeface="Comic Sans MS" pitchFamily="66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619" y="388277"/>
            <a:ext cx="617595" cy="5886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86100" y="4655570"/>
            <a:ext cx="288032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Адрес: г. Светлогорск, </a:t>
            </a:r>
          </a:p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ул. </a:t>
            </a:r>
            <a:r>
              <a:rPr lang="ru-RU" sz="1400" b="1" dirty="0" err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Азалова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, 73</a:t>
            </a:r>
          </a:p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Телефон: 8 (02342) 27696</a:t>
            </a:r>
          </a:p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Электронная почта: </a:t>
            </a:r>
          </a:p>
          <a:p>
            <a:r>
              <a:rPr lang="en-US" sz="13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svetlecobiocenter@mail.gomel.by</a:t>
            </a:r>
            <a:endParaRPr lang="ru-RU" sz="1300" b="1" dirty="0" smtClean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63680" y="5101846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Сохраним энергию – сохраним 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планету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375618" y="2591186"/>
            <a:ext cx="2448272" cy="187220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917279" y="376783"/>
            <a:ext cx="21818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303C18"/>
                </a:solidFill>
                <a:latin typeface="Comic Sans MS" pitchFamily="66" charset="0"/>
              </a:rPr>
              <a:t>ГУО «Светлогорский эколого-биологический центр детей и молодежи</a:t>
            </a:r>
            <a:r>
              <a:rPr lang="ru-RU" sz="1100" b="1" dirty="0" smtClean="0">
                <a:solidFill>
                  <a:srgbClr val="303C18"/>
                </a:solidFill>
                <a:latin typeface="Comic Sans MS" pitchFamily="66" charset="0"/>
              </a:rPr>
              <a:t>»</a:t>
            </a:r>
            <a:endParaRPr lang="ru-RU" sz="1100" b="1" dirty="0">
              <a:solidFill>
                <a:srgbClr val="303C18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07666" y="6449251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2020 г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.</a:t>
            </a:r>
            <a:endParaRPr lang="ru-RU" sz="12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59594" y="548680"/>
            <a:ext cx="27085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>
                <a:solidFill>
                  <a:srgbClr val="303C18"/>
                </a:solidFill>
                <a:latin typeface="Comic Sans MS" pitchFamily="66" charset="0"/>
              </a:rPr>
              <a:t>Судьба нашей планеты зависит от каждого из нас, от всего человечества, а вернее, от того, сколько мы потребляем природных ресурсов!</a:t>
            </a:r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3870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7"/>
          <a:stretch/>
        </p:blipFill>
        <p:spPr bwMode="auto">
          <a:xfrm>
            <a:off x="3923928" y="4077072"/>
            <a:ext cx="1622386" cy="175520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260648"/>
            <a:ext cx="2952328" cy="1600438"/>
          </a:xfrm>
          <a:prstGeom prst="rect">
            <a:avLst/>
          </a:prstGeom>
          <a:solidFill>
            <a:schemeClr val="bg2"/>
          </a:solidFill>
          <a:ln w="28575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3300"/>
                </a:solidFill>
              </a:rPr>
              <a:t>Энергия – загадочное слово</a:t>
            </a:r>
          </a:p>
          <a:p>
            <a:r>
              <a:rPr lang="ru-RU" sz="1400" dirty="0" smtClean="0"/>
              <a:t>Энергия нужна, чтобы вырастить урожай, произвести товары, отопить дом или посмотреть телевизор. Ее производство требует немалых средств и использования природных ресурсов.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205" y="18000"/>
            <a:ext cx="9108000" cy="6840000"/>
          </a:xfrm>
          <a:prstGeom prst="rect">
            <a:avLst/>
          </a:prstGeom>
          <a:noFill/>
          <a:ln w="76200" cmpd="thickThin">
            <a:solidFill>
              <a:srgbClr val="0066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6660232" y="6926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980"/>
          <a:stretch/>
        </p:blipFill>
        <p:spPr bwMode="auto">
          <a:xfrm>
            <a:off x="251520" y="2184251"/>
            <a:ext cx="1867585" cy="1800000"/>
          </a:xfrm>
          <a:prstGeom prst="rect">
            <a:avLst/>
          </a:prstGeom>
          <a:noFill/>
          <a:ln w="19050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89498" y="2184251"/>
            <a:ext cx="2628000" cy="1800000"/>
          </a:xfrm>
          <a:prstGeom prst="rect">
            <a:avLst/>
          </a:prstGeom>
          <a:solidFill>
            <a:schemeClr val="bg2"/>
          </a:solidFill>
          <a:ln w="28575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3300"/>
                </a:solidFill>
              </a:rPr>
              <a:t>Энергетическая маркировка</a:t>
            </a:r>
          </a:p>
          <a:p>
            <a:r>
              <a:rPr lang="ru-RU" sz="1400" dirty="0" smtClean="0"/>
              <a:t>Покупая новое бытовое оборудование, обратите внимание на его класс энергетической эффективности.</a:t>
            </a:r>
          </a:p>
          <a:p>
            <a:r>
              <a:rPr lang="ru-RU" sz="1400" dirty="0" smtClean="0"/>
              <a:t>Наиболее экономичные электроприборы имеют класс  «А++» и </a:t>
            </a:r>
            <a:r>
              <a:rPr lang="ru-RU" sz="1400" dirty="0"/>
              <a:t>«А</a:t>
            </a:r>
            <a:r>
              <a:rPr lang="ru-RU" sz="1400" dirty="0" smtClean="0"/>
              <a:t>+++» </a:t>
            </a:r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4067944" y="281864"/>
            <a:ext cx="2880320" cy="1620000"/>
          </a:xfrm>
          <a:prstGeom prst="rect">
            <a:avLst/>
          </a:prstGeom>
          <a:solidFill>
            <a:schemeClr val="bg2"/>
          </a:solidFill>
          <a:ln w="28575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3300"/>
                </a:solidFill>
              </a:rPr>
              <a:t>Выключайте свет и приборы</a:t>
            </a:r>
          </a:p>
          <a:p>
            <a:r>
              <a:rPr lang="ru-RU" sz="1400" dirty="0" smtClean="0"/>
              <a:t>Выключайте за собой свет и все оборудование. Не оставляйте электроприборы в режиме ожидания. Так они все равно потребляют электроэнергию, которая расходуется впустую.</a:t>
            </a:r>
            <a:endParaRPr lang="ru-R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277904" y="4290632"/>
            <a:ext cx="2808312" cy="1169551"/>
          </a:xfrm>
          <a:prstGeom prst="rect">
            <a:avLst/>
          </a:prstGeom>
          <a:solidFill>
            <a:schemeClr val="bg2"/>
          </a:solidFill>
          <a:ln w="28575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3300"/>
                </a:solidFill>
              </a:rPr>
              <a:t>Энергосберегающие лампы</a:t>
            </a:r>
          </a:p>
          <a:p>
            <a:r>
              <a:rPr lang="ru-RU" sz="1400" dirty="0" smtClean="0"/>
              <a:t> Покупайте и используйте энергосберегающие лампы. Они экономичны и служат в 10-15 раз дольше обычных.</a:t>
            </a:r>
            <a:endParaRPr lang="ru-RU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5347831" y="5251030"/>
            <a:ext cx="2592288" cy="1384995"/>
          </a:xfrm>
          <a:prstGeom prst="rect">
            <a:avLst/>
          </a:prstGeom>
          <a:solidFill>
            <a:schemeClr val="bg2"/>
          </a:solidFill>
          <a:ln w="28575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3300"/>
                </a:solidFill>
              </a:rPr>
              <a:t>Использование холодильника</a:t>
            </a:r>
          </a:p>
          <a:p>
            <a:r>
              <a:rPr lang="ru-RU" sz="1400" dirty="0" smtClean="0"/>
              <a:t>Правильное </a:t>
            </a:r>
            <a:r>
              <a:rPr lang="ru-RU" sz="1400" dirty="0"/>
              <a:t>использование холодильника также позволяет экономить электроэнергию. Нужно лишь помнить простые </a:t>
            </a:r>
            <a:r>
              <a:rPr lang="ru-RU" sz="1400" dirty="0" smtClean="0"/>
              <a:t>правила.</a:t>
            </a:r>
            <a:endParaRPr lang="ru-RU" sz="1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31" b="5597"/>
          <a:stretch/>
        </p:blipFill>
        <p:spPr bwMode="auto">
          <a:xfrm>
            <a:off x="6660232" y="692696"/>
            <a:ext cx="1973881" cy="1620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9" r="6986"/>
          <a:stretch/>
        </p:blipFill>
        <p:spPr bwMode="auto">
          <a:xfrm>
            <a:off x="7452320" y="3356992"/>
            <a:ext cx="1487606" cy="1800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885112" y="2587910"/>
            <a:ext cx="3055007" cy="1384995"/>
          </a:xfrm>
          <a:prstGeom prst="rect">
            <a:avLst/>
          </a:prstGeom>
          <a:solidFill>
            <a:schemeClr val="bg2"/>
          </a:solidFill>
          <a:ln w="28575">
            <a:solidFill>
              <a:srgbClr val="0033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3300"/>
                </a:solidFill>
              </a:rPr>
              <a:t>Газовая </a:t>
            </a:r>
            <a:r>
              <a:rPr lang="ru-RU" sz="1400" b="1" dirty="0" smtClean="0">
                <a:solidFill>
                  <a:srgbClr val="003300"/>
                </a:solidFill>
              </a:rPr>
              <a:t>плита</a:t>
            </a:r>
          </a:p>
          <a:p>
            <a:r>
              <a:rPr lang="ru-RU" sz="1400" dirty="0" smtClean="0"/>
              <a:t>При </a:t>
            </a:r>
            <a:r>
              <a:rPr lang="ru-RU" sz="1400" dirty="0"/>
              <a:t>плохом контакте конфорки с посудой расходуется гораздо больше тепла. Поверхность конфорки должна быть ровной, а кастрюля иметь ровное плоское дно.</a:t>
            </a:r>
            <a:endParaRPr lang="ru-RU" sz="1400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4" t="7488" r="5582" b="11198"/>
          <a:stretch/>
        </p:blipFill>
        <p:spPr bwMode="auto">
          <a:xfrm>
            <a:off x="1811773" y="5277247"/>
            <a:ext cx="2175458" cy="1392113"/>
          </a:xfrm>
          <a:prstGeom prst="rect">
            <a:avLst/>
          </a:prstGeom>
          <a:noFill/>
          <a:ln w="19050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943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241</Words>
  <Application>Microsoft Office PowerPoint</Application>
  <PresentationFormat>Экран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Пользователь Windows</cp:lastModifiedBy>
  <cp:revision>34</cp:revision>
  <dcterms:created xsi:type="dcterms:W3CDTF">2017-07-14T10:18:01Z</dcterms:created>
  <dcterms:modified xsi:type="dcterms:W3CDTF">2020-11-09T19:23:40Z</dcterms:modified>
</cp:coreProperties>
</file>